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4" r:id="rId4"/>
    <p:sldId id="258" r:id="rId5"/>
    <p:sldId id="259" r:id="rId6"/>
    <p:sldId id="265" r:id="rId7"/>
    <p:sldId id="268" r:id="rId8"/>
    <p:sldId id="269" r:id="rId9"/>
    <p:sldId id="270" r:id="rId10"/>
    <p:sldId id="273" r:id="rId11"/>
    <p:sldId id="271" r:id="rId12"/>
    <p:sldId id="272" r:id="rId13"/>
    <p:sldId id="260" r:id="rId14"/>
    <p:sldId id="276" r:id="rId15"/>
    <p:sldId id="262" r:id="rId16"/>
    <p:sldId id="264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lonna MT" panose="04020805060202030203" pitchFamily="82" charset="0"/>
      <p:regular r:id="rId23"/>
    </p:embeddedFont>
    <p:embeddedFont>
      <p:font typeface="Inter" panose="020B0604020202020204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pos="1968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pos="1728">
          <p15:clr>
            <a:srgbClr val="A4A3A4"/>
          </p15:clr>
        </p15:guide>
        <p15:guide id="5" pos="2016">
          <p15:clr>
            <a:srgbClr val="A4A3A4"/>
          </p15:clr>
        </p15:guide>
        <p15:guide id="6" orient="horz" pos="2244">
          <p15:clr>
            <a:srgbClr val="A4A3A4"/>
          </p15:clr>
        </p15:guide>
        <p15:guide id="7" orient="horz" pos="948">
          <p15:clr>
            <a:srgbClr val="A4A3A4"/>
          </p15:clr>
        </p15:guide>
        <p15:guide id="8" pos="1872">
          <p15:clr>
            <a:srgbClr val="A4A3A4"/>
          </p15:clr>
        </p15:guide>
        <p15:guide id="9" pos="2544">
          <p15:clr>
            <a:srgbClr val="A4A3A4"/>
          </p15:clr>
        </p15:guide>
        <p15:guide id="10" orient="horz" pos="2100">
          <p15:clr>
            <a:srgbClr val="A4A3A4"/>
          </p15:clr>
        </p15:guide>
        <p15:guide id="11" orient="horz" pos="228">
          <p15:clr>
            <a:srgbClr val="A4A3A4"/>
          </p15:clr>
        </p15:guide>
        <p15:guide id="12" orient="horz" pos="2288">
          <p15:clr>
            <a:srgbClr val="A4A3A4"/>
          </p15:clr>
        </p15:guide>
        <p15:guide id="13" pos="1632">
          <p15:clr>
            <a:srgbClr val="A4A3A4"/>
          </p15:clr>
        </p15:guide>
        <p15:guide id="14" pos="1824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mchEGyftyRg5sPsZHH1uTBbnX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75" y="77"/>
      </p:cViewPr>
      <p:guideLst>
        <p:guide orient="horz" pos="1008"/>
        <p:guide pos="1968"/>
        <p:guide orient="horz" pos="756"/>
        <p:guide pos="1728"/>
        <p:guide pos="2016"/>
        <p:guide orient="horz" pos="2244"/>
        <p:guide orient="horz" pos="948"/>
        <p:guide pos="1872"/>
        <p:guide pos="2544"/>
        <p:guide orient="horz" pos="2100"/>
        <p:guide orient="horz" pos="228"/>
        <p:guide orient="horz" pos="2288"/>
        <p:guide pos="1632"/>
        <p:guide pos="1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Recommending picking out he most interesting and important parts from your documentation. </a:t>
            </a:r>
            <a:endParaRPr/>
          </a:p>
        </p:txBody>
      </p:sp>
      <p:sp>
        <p:nvSpPr>
          <p:cNvPr id="62" name="Google Shape;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0d8a9ac4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50d8a9ac4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g250d8a9ac4b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subTitle" idx="1"/>
          </p:nvPr>
        </p:nvSpPr>
        <p:spPr>
          <a:xfrm>
            <a:off x="1587600" y="3261400"/>
            <a:ext cx="5968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title"/>
          </p:nvPr>
        </p:nvSpPr>
        <p:spPr>
          <a:xfrm>
            <a:off x="1249050" y="1716300"/>
            <a:ext cx="66459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nter"/>
              <a:buNone/>
              <a:defRPr sz="4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4" name="Google Shape;1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454943">
            <a:off x="-1228906" y="3218494"/>
            <a:ext cx="4189629" cy="244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982496">
            <a:off x="6157459" y="-468357"/>
            <a:ext cx="5190309" cy="296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2900" y="285750"/>
            <a:ext cx="838200" cy="32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1505800" y="2061000"/>
            <a:ext cx="71805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9" name="Google Shape;1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9592241">
            <a:off x="-1365596" y="-1154886"/>
            <a:ext cx="5190313" cy="29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 txBox="1">
            <a:spLocks noGrp="1"/>
          </p:cNvSpPr>
          <p:nvPr>
            <p:ph type="subTitle" idx="1"/>
          </p:nvPr>
        </p:nvSpPr>
        <p:spPr>
          <a:xfrm>
            <a:off x="1505800" y="2965500"/>
            <a:ext cx="58935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79818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/>
          <p:nvPr/>
        </p:nvSpPr>
        <p:spPr>
          <a:xfrm>
            <a:off x="3733800" y="4794706"/>
            <a:ext cx="208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BIPOC Program Final Showcase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" name="Google Shape;2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11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uge Chapter Head">
  <p:cSld name="Huge Chapter Head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/>
          <p:nvPr/>
        </p:nvSpPr>
        <p:spPr>
          <a:xfrm rot="5400000" flipH="1">
            <a:off x="2160401" y="-2621598"/>
            <a:ext cx="4657500" cy="9588000"/>
          </a:xfrm>
          <a:prstGeom prst="rect">
            <a:avLst/>
          </a:prstGeom>
          <a:solidFill>
            <a:srgbClr val="3CBEEC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AE0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2121450" y="1659075"/>
            <a:ext cx="4901100" cy="1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Inter"/>
              <a:buNone/>
              <a:defRPr sz="40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1" name="Google Shape;31;p12"/>
          <p:cNvSpPr txBox="1"/>
          <p:nvPr/>
        </p:nvSpPr>
        <p:spPr>
          <a:xfrm>
            <a:off x="3733800" y="4794706"/>
            <a:ext cx="208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BIPOC Program Final Showcase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" name="Google Shape;3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2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/>
        </p:nvSpPr>
        <p:spPr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BIPOC Program Final Showcase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" name="Google Shape;3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3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40" name="Google Shape;40;p14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14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43386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2"/>
          </p:nvPr>
        </p:nvSpPr>
        <p:spPr>
          <a:xfrm>
            <a:off x="4643400" y="957250"/>
            <a:ext cx="42585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algn="l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" name="Google Shape;43;p14"/>
          <p:cNvSpPr txBox="1"/>
          <p:nvPr/>
        </p:nvSpPr>
        <p:spPr>
          <a:xfrm>
            <a:off x="3733800" y="4794706"/>
            <a:ext cx="208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BIPOC Program Final Showcase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/>
          <p:nvPr/>
        </p:nvSpPr>
        <p:spPr>
          <a:xfrm>
            <a:off x="3733800" y="4794706"/>
            <a:ext cx="208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BIPOC Program Final Showcase</a:t>
            </a:r>
            <a:endParaRPr sz="800" b="0" i="0" u="none" strike="noStrike" cap="non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" name="Google Shape;4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51" name="Google Shape;51;p15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&amp;A">
  <p:cSld name="CUSTOM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2700755">
            <a:off x="5926798" y="2601164"/>
            <a:ext cx="5190308" cy="296496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6"/>
          <p:cNvSpPr txBox="1"/>
          <p:nvPr/>
        </p:nvSpPr>
        <p:spPr>
          <a:xfrm>
            <a:off x="2884350" y="2248500"/>
            <a:ext cx="3375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Questions?</a:t>
            </a:r>
            <a:endParaRPr sz="3000" b="1" i="0" u="none" strike="noStrike" cap="none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USTOM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28387" y="2190750"/>
            <a:ext cx="19729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093834">
            <a:off x="-1351691" y="-341884"/>
            <a:ext cx="4189629" cy="244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700755">
            <a:off x="5926798" y="2601164"/>
            <a:ext cx="5190308" cy="296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79818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  <a:defRPr sz="2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web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v2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73185472_Epileptic_Seizure_Detection_Based_on_Semi-supervised_Generative_Adversarial_Network" TargetMode="External"/><Relationship Id="rId2" Type="http://schemas.openxmlformats.org/officeDocument/2006/relationships/hyperlink" Target="https://machinelearningmastery.com/semi-supervised-generative-adversarial-network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xshay007.medium.com/deep-convolutional-gans-for-melanoma-detection-a-semi-supervised-learning-approach-47f290c1a80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xshay007/Semi-Supervised-Learning-through-GANs.gi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havana-raj-s-n-29a4a26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q6VtRcldzXkYHVrYaHw24MIoEXzicpLO/view?usp=sharing" TargetMode="External"/><Relationship Id="rId2" Type="http://schemas.openxmlformats.org/officeDocument/2006/relationships/hyperlink" Target="https://dataverse.harvard.edu/dataset.xhtml?persistentId=doi:10.7910/DVN/DBW86T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6085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/>
          <p:nvPr/>
        </p:nvSpPr>
        <p:spPr>
          <a:xfrm>
            <a:off x="-190500" y="0"/>
            <a:ext cx="941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454942">
            <a:off x="-1228906" y="3218494"/>
            <a:ext cx="4189629" cy="244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982496">
            <a:off x="6157459" y="-468357"/>
            <a:ext cx="5190308" cy="296496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 txBox="1">
            <a:spLocks noGrp="1"/>
          </p:cNvSpPr>
          <p:nvPr>
            <p:ph type="title"/>
          </p:nvPr>
        </p:nvSpPr>
        <p:spPr>
          <a:xfrm>
            <a:off x="1249050" y="1716300"/>
            <a:ext cx="66459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 err="1"/>
              <a:t>KaggleX</a:t>
            </a:r>
            <a:r>
              <a:rPr lang="en-US" dirty="0"/>
              <a:t>- Showcase </a:t>
            </a:r>
            <a:br>
              <a:rPr lang="en-US" dirty="0"/>
            </a:br>
            <a:r>
              <a:rPr lang="en-US" dirty="0"/>
              <a:t>Oct 2023</a:t>
            </a:r>
            <a:endParaRPr dirty="0"/>
          </a:p>
        </p:txBody>
      </p:sp>
      <p:pic>
        <p:nvPicPr>
          <p:cNvPr id="69" name="Google Shape;6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400" y="144700"/>
            <a:ext cx="1711750" cy="4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B0EC-BD85-D0B2-4E43-EA73A7999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653561" cy="921834"/>
          </a:xfrm>
        </p:spPr>
        <p:txBody>
          <a:bodyPr/>
          <a:lstStyle/>
          <a:p>
            <a:pPr algn="l"/>
            <a:r>
              <a:rPr lang="en-US" sz="1200" u="sng" dirty="0">
                <a:solidFill>
                  <a:schemeClr val="tx1"/>
                </a:solidFill>
              </a:rPr>
              <a:t>Step 4 </a:t>
            </a:r>
            <a:r>
              <a:rPr lang="en-US" sz="1200" b="0" dirty="0">
                <a:solidFill>
                  <a:schemeClr val="tx1"/>
                </a:solidFill>
              </a:rPr>
              <a:t>: Augment the labeled training data with the synthetic images.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F8EF7-24BA-F328-DB32-98CA335EA6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diagram of several blotches&#10;&#10;Description automatically generated">
            <a:extLst>
              <a:ext uri="{FF2B5EF4-FFF2-40B4-BE49-F238E27FC236}">
                <a16:creationId xmlns:a16="http://schemas.microsoft.com/office/drawing/2014/main" id="{0FE9A456-4608-2E89-6343-341EF850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28" y="379144"/>
            <a:ext cx="5726722" cy="2503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566162-97A6-7721-77C4-FEC9BB83A5AE}"/>
              </a:ext>
            </a:extLst>
          </p:cNvPr>
          <p:cNvSpPr txBox="1"/>
          <p:nvPr/>
        </p:nvSpPr>
        <p:spPr>
          <a:xfrm>
            <a:off x="1092820" y="3291438"/>
            <a:ext cx="753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dirty="0">
              <a:solidFill>
                <a:srgbClr val="E3E3E3"/>
              </a:solidFill>
              <a:effectLst/>
              <a:latin typeface="Google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D0E56-7316-EB22-1E60-B225617A2251}"/>
              </a:ext>
            </a:extLst>
          </p:cNvPr>
          <p:cNvSpPr txBox="1"/>
          <p:nvPr/>
        </p:nvSpPr>
        <p:spPr>
          <a:xfrm>
            <a:off x="1092820" y="3174379"/>
            <a:ext cx="77538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Expand dataset diversity and size with data augmentation (e.g., crop, flip, rotate, adjust colors) to prevent overfitting.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Improve model generalization by training on a wider dataset, enhancing understanding of melanoma and benign nevi patterns for better performance on new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Encourage robust feature learning, even under varying conditions.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Enhance DCGAN performance by augmenting training images to create realistic mole-like images for improved discriminator accuracy.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791993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92F-8EA2-4D52-A92F-57770FA1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32702" cy="550127"/>
          </a:xfrm>
        </p:spPr>
        <p:txBody>
          <a:bodyPr/>
          <a:lstStyle/>
          <a:p>
            <a:pPr algn="l"/>
            <a:r>
              <a:rPr lang="en-US" sz="1200" u="sng" dirty="0">
                <a:solidFill>
                  <a:schemeClr val="tx1"/>
                </a:solidFill>
              </a:rPr>
              <a:t>Step 5 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  <a:r>
              <a:rPr lang="en-US" sz="1200" b="0" dirty="0">
                <a:solidFill>
                  <a:schemeClr val="tx1"/>
                </a:solidFill>
              </a:rPr>
              <a:t> Train the discriminator of the DCGAN to classify benign and malignant moles.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IN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F75BD-1270-72F8-B0D0-B076263362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diagram of a discriminator&#10;&#10;Description automatically generated">
            <a:extLst>
              <a:ext uri="{FF2B5EF4-FFF2-40B4-BE49-F238E27FC236}">
                <a16:creationId xmlns:a16="http://schemas.microsoft.com/office/drawing/2014/main" id="{D6F906D2-1894-8D34-6A52-51CCCF67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71" y="434605"/>
            <a:ext cx="6490010" cy="3590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7C587-EB6B-3AB8-30FF-65F0C7C9E1D7}"/>
              </a:ext>
            </a:extLst>
          </p:cNvPr>
          <p:cNvSpPr txBox="1"/>
          <p:nvPr/>
        </p:nvSpPr>
        <p:spPr>
          <a:xfrm>
            <a:off x="1103971" y="4077006"/>
            <a:ext cx="76348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Take a random real example x from the training dataset.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Get a new random noise vector z and, using the Generator network, synthesize a fake example x ^ *.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Use the Discriminator network to classify x and x ^ *.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Compute the classification errors and backpropagate the total error to update the Discriminator weights and biases, seeking to minimize the classification errors.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86106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9533-1C41-8B33-3C79-A5C26D54C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025" y="519624"/>
            <a:ext cx="4795024" cy="959005"/>
          </a:xfrm>
        </p:spPr>
        <p:txBody>
          <a:bodyPr/>
          <a:lstStyle/>
          <a:p>
            <a:br>
              <a:rPr lang="en-US" sz="1200" u="sng" dirty="0">
                <a:solidFill>
                  <a:schemeClr val="tx1"/>
                </a:solidFill>
              </a:rPr>
            </a:br>
            <a:br>
              <a:rPr lang="en-US" sz="1200" u="sng" dirty="0">
                <a:solidFill>
                  <a:schemeClr val="tx1"/>
                </a:solidFill>
              </a:rPr>
            </a:br>
            <a:r>
              <a:rPr lang="en-US" sz="1200" u="sng">
                <a:solidFill>
                  <a:schemeClr val="tx1"/>
                </a:solidFill>
              </a:rPr>
              <a:t>Step 6 </a:t>
            </a:r>
            <a:r>
              <a:rPr lang="en-US" sz="1200" b="0" dirty="0">
                <a:solidFill>
                  <a:schemeClr val="tx1"/>
                </a:solidFill>
              </a:rPr>
              <a:t>: Deploy the trained discriminator to a mobile app.</a:t>
            </a:r>
            <a:br>
              <a:rPr lang="en-US" sz="4000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CDA249-4D54-1891-1060-DBD3DC90A1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cell phone with a mole on it&#10;&#10;Description automatically generated">
            <a:extLst>
              <a:ext uri="{FF2B5EF4-FFF2-40B4-BE49-F238E27FC236}">
                <a16:creationId xmlns:a16="http://schemas.microsoft.com/office/drawing/2014/main" id="{CAE12F40-845B-0243-8236-C264913D4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"/>
          <a:stretch/>
        </p:blipFill>
        <p:spPr>
          <a:xfrm>
            <a:off x="2203100" y="1332759"/>
            <a:ext cx="1479395" cy="1982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3BFB22-AAF2-C6DC-D810-5EE072F03BE7}"/>
              </a:ext>
            </a:extLst>
          </p:cNvPr>
          <p:cNvSpPr txBox="1"/>
          <p:nvPr/>
        </p:nvSpPr>
        <p:spPr>
          <a:xfrm>
            <a:off x="847492" y="3996366"/>
            <a:ext cx="7449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Google Sans"/>
              </a:rPr>
              <a:t>Deploying a GANs model on a mobile app to allow users to scan moles and instantly receive a classification of malignant or benign.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4" name="Picture 13" descr="A person holding a cell phone&#10;&#10;Description automatically generated">
            <a:extLst>
              <a:ext uri="{FF2B5EF4-FFF2-40B4-BE49-F238E27FC236}">
                <a16:creationId xmlns:a16="http://schemas.microsoft.com/office/drawing/2014/main" id="{4259831F-E5CE-9C26-737E-BB903EDF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32759"/>
            <a:ext cx="1322581" cy="1357420"/>
          </a:xfrm>
          <a:prstGeom prst="rect">
            <a:avLst/>
          </a:prstGeom>
        </p:spPr>
      </p:pic>
      <p:pic>
        <p:nvPicPr>
          <p:cNvPr id="16" name="Picture 15" descr="A diagram of a network&#10;&#10;Description automatically generated">
            <a:extLst>
              <a:ext uri="{FF2B5EF4-FFF2-40B4-BE49-F238E27FC236}">
                <a16:creationId xmlns:a16="http://schemas.microsoft.com/office/drawing/2014/main" id="{233CE10E-E366-10E8-7DF1-F81E67E15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608" y="1339935"/>
            <a:ext cx="2329798" cy="1248058"/>
          </a:xfrm>
          <a:prstGeom prst="rect">
            <a:avLst/>
          </a:prstGeom>
        </p:spPr>
      </p:pic>
      <p:pic>
        <p:nvPicPr>
          <p:cNvPr id="18" name="Picture 17" descr="A diagram of a network&#10;&#10;Description automatically generated">
            <a:extLst>
              <a:ext uri="{FF2B5EF4-FFF2-40B4-BE49-F238E27FC236}">
                <a16:creationId xmlns:a16="http://schemas.microsoft.com/office/drawing/2014/main" id="{3EEA329E-F27E-CB29-EF74-A5723D587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404" y="1399408"/>
            <a:ext cx="1622196" cy="13731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A558DC-BA8E-2663-70D6-FB05F14F99CD}"/>
              </a:ext>
            </a:extLst>
          </p:cNvPr>
          <p:cNvSpPr txBox="1"/>
          <p:nvPr/>
        </p:nvSpPr>
        <p:spPr>
          <a:xfrm>
            <a:off x="2728332" y="3534862"/>
            <a:ext cx="2995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/>
              <a:t>Workflow of the project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B21D731-06F6-992D-F939-DC7076204362}"/>
              </a:ext>
            </a:extLst>
          </p:cNvPr>
          <p:cNvSpPr/>
          <p:nvPr/>
        </p:nvSpPr>
        <p:spPr>
          <a:xfrm>
            <a:off x="1656909" y="1717287"/>
            <a:ext cx="379142" cy="2658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9F94343-8E4F-A1BF-3B7E-29B7A1C6D7A3}"/>
              </a:ext>
            </a:extLst>
          </p:cNvPr>
          <p:cNvSpPr/>
          <p:nvPr/>
        </p:nvSpPr>
        <p:spPr>
          <a:xfrm>
            <a:off x="3814849" y="1703313"/>
            <a:ext cx="349405" cy="2658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11D0FEB-D663-ED9B-A166-2F3C933C2DE1}"/>
              </a:ext>
            </a:extLst>
          </p:cNvPr>
          <p:cNvSpPr/>
          <p:nvPr/>
        </p:nvSpPr>
        <p:spPr>
          <a:xfrm>
            <a:off x="6782315" y="1698123"/>
            <a:ext cx="431180" cy="2658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EE2DB1-8628-6294-E74F-56AA8C4448C2}"/>
              </a:ext>
            </a:extLst>
          </p:cNvPr>
          <p:cNvSpPr txBox="1"/>
          <p:nvPr/>
        </p:nvSpPr>
        <p:spPr>
          <a:xfrm>
            <a:off x="55642" y="33748"/>
            <a:ext cx="404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Inter" panose="020B0604020202020204" charset="0"/>
              </a:rPr>
              <a:t>P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Inter" panose="020B0604020202020204" charset="0"/>
              </a:rPr>
              <a:t>roject </a:t>
            </a:r>
            <a:r>
              <a:rPr lang="en-US" b="1" u="sng" dirty="0">
                <a:latin typeface="Inter" panose="020B0604020202020204" charset="0"/>
              </a:rPr>
              <a:t>E</a:t>
            </a:r>
            <a:r>
              <a:rPr lang="en-US" b="1" i="0" u="sng" dirty="0">
                <a:solidFill>
                  <a:srgbClr val="000000"/>
                </a:solidFill>
                <a:effectLst/>
                <a:latin typeface="Inter" panose="020B0604020202020204" charset="0"/>
              </a:rPr>
              <a:t>xamples 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404029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cxnSp>
        <p:nvCxnSpPr>
          <p:cNvPr id="101" name="Google Shape;101;p5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5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/>
              <a:t>Model evaluation and accuracy</a:t>
            </a:r>
            <a:endParaRPr dirty="0"/>
          </a:p>
        </p:txBody>
      </p:sp>
      <p:sp>
        <p:nvSpPr>
          <p:cNvPr id="103" name="Google Shape;103;p5"/>
          <p:cNvSpPr txBox="1">
            <a:spLocks noGrp="1"/>
          </p:cNvSpPr>
          <p:nvPr>
            <p:ph type="body" idx="1"/>
          </p:nvPr>
        </p:nvSpPr>
        <p:spPr>
          <a:xfrm>
            <a:off x="304800" y="708956"/>
            <a:ext cx="8597100" cy="414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endParaRPr lang="en-US" dirty="0"/>
          </a:p>
          <a:p>
            <a:pPr marL="457200" lvl="0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endParaRPr lang="en-US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sz="900" dirty="0"/>
              <a:t>  </a:t>
            </a:r>
          </a:p>
          <a:p>
            <a:pPr marL="101600" indent="0">
              <a:buNone/>
            </a:pPr>
            <a:r>
              <a:rPr lang="en-US" sz="1200" dirty="0"/>
              <a:t>                                                                                                                                           </a:t>
            </a:r>
          </a:p>
          <a:p>
            <a:pPr marL="10160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                                                      </a:t>
            </a:r>
          </a:p>
          <a:p>
            <a:pPr marL="101600" indent="0" algn="ctr">
              <a:buNone/>
            </a:pPr>
            <a:r>
              <a:rPr lang="en-US" sz="1200" dirty="0">
                <a:solidFill>
                  <a:schemeClr val="tx1"/>
                </a:solidFill>
              </a:rPr>
              <a:t>         </a:t>
            </a:r>
          </a:p>
          <a:p>
            <a:pPr marL="101600" indent="0" algn="ctr">
              <a:buNone/>
            </a:pPr>
            <a:r>
              <a:rPr lang="en-US" sz="1200" dirty="0">
                <a:solidFill>
                  <a:schemeClr val="tx1"/>
                </a:solidFill>
              </a:rPr>
              <a:t>       </a:t>
            </a:r>
            <a:r>
              <a:rPr lang="en-US" sz="900" dirty="0">
                <a:solidFill>
                  <a:schemeClr val="tx1"/>
                </a:solidFill>
              </a:rPr>
              <a:t>Error rate</a:t>
            </a:r>
            <a:r>
              <a:rPr lang="en-IN" sz="900" dirty="0">
                <a:solidFill>
                  <a:schemeClr val="tx1"/>
                </a:solidFill>
              </a:rPr>
              <a:t> when DCGAN used for supervised purpose for SVHN dataset </a:t>
            </a:r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sz="1200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sz="1200" dirty="0"/>
              <a:t>          </a:t>
            </a:r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sz="1200" b="1" u="sng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sz="1200" b="1" u="sng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sz="1200" b="1" u="sng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sz="1200" b="1" u="sng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sz="1100" b="1" u="sng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sz="1100" b="1" u="sng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sz="1100" b="1" u="sng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sz="1200" b="1" u="sng" dirty="0"/>
              <a:t>Source</a:t>
            </a:r>
            <a:r>
              <a:rPr lang="en-US" sz="1100" dirty="0"/>
              <a:t> </a:t>
            </a:r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sz="1000" dirty="0"/>
              <a:t>                   </a:t>
            </a:r>
            <a:r>
              <a:rPr lang="en-US" sz="900" dirty="0"/>
              <a:t>DCGAN - </a:t>
            </a:r>
            <a:r>
              <a:rPr lang="en-IN" sz="900" dirty="0">
                <a:hlinkClick r:id="rId3"/>
              </a:rPr>
              <a:t>1511.06434v2.pdf (arxiv.org)</a:t>
            </a:r>
            <a:endParaRPr lang="en-IN" sz="900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IN" sz="900" dirty="0"/>
              <a:t>                      </a:t>
            </a:r>
            <a:endParaRPr sz="900" dirty="0"/>
          </a:p>
        </p:txBody>
      </p:sp>
      <p:pic>
        <p:nvPicPr>
          <p:cNvPr id="3" name="Picture 2" descr="A white sheet with black text&#10;&#10;Description automatically generated">
            <a:extLst>
              <a:ext uri="{FF2B5EF4-FFF2-40B4-BE49-F238E27FC236}">
                <a16:creationId xmlns:a16="http://schemas.microsoft.com/office/drawing/2014/main" id="{4AB3FFB8-F078-9CE1-5EB4-0D87845D6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681" y="610594"/>
            <a:ext cx="5211337" cy="1641952"/>
          </a:xfrm>
          <a:prstGeom prst="rect">
            <a:avLst/>
          </a:prstGeom>
        </p:spPr>
      </p:pic>
      <p:pic>
        <p:nvPicPr>
          <p:cNvPr id="5" name="Picture 4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042FA620-4809-8101-A6F2-5CE57A809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46" y="2571751"/>
            <a:ext cx="7359805" cy="15283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4CB27-342A-50FA-0E72-8B690A80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0C400-C7CF-8717-7BA7-4E1198262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624469"/>
            <a:ext cx="7981800" cy="5537510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pPr marL="101600" indent="0">
              <a:buNone/>
            </a:pPr>
            <a:endParaRPr lang="en-IN" sz="800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101600" indent="0">
              <a:buNone/>
            </a:pPr>
            <a:endParaRPr lang="en-IN" sz="800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pPr marL="101600" indent="0">
              <a:buNone/>
            </a:pPr>
            <a:r>
              <a:rPr lang="en-IN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                                                          </a:t>
            </a:r>
            <a:r>
              <a:rPr lang="en-IN" sz="1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Epileptic Seizure detection comparison</a:t>
            </a:r>
          </a:p>
          <a:p>
            <a:pPr marL="101600" indent="0">
              <a:buNone/>
            </a:pPr>
            <a:endParaRPr lang="en-IN" dirty="0"/>
          </a:p>
          <a:p>
            <a:pPr marL="101600" indent="0">
              <a:buNone/>
            </a:pPr>
            <a:r>
              <a:rPr lang="en-IN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                         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IN" sz="800" dirty="0"/>
              <a:t> </a:t>
            </a:r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IN" sz="800" b="1" u="sng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IN" sz="800" b="1" u="sng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sz="1000" b="1" u="sng" dirty="0"/>
              <a:t>Source</a:t>
            </a:r>
            <a:r>
              <a:rPr lang="en-US" sz="1000" dirty="0"/>
              <a:t> </a:t>
            </a:r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sz="800" dirty="0"/>
              <a:t>                   SGAN - </a:t>
            </a:r>
            <a:r>
              <a:rPr lang="en-US" sz="800" dirty="0">
                <a:hlinkClick r:id="rId2"/>
              </a:rPr>
              <a:t>How to Implement a Semi-Supervised GAN (SGAN) From Scratch in </a:t>
            </a:r>
            <a:r>
              <a:rPr lang="en-US" sz="800" dirty="0" err="1">
                <a:hlinkClick r:id="rId2"/>
              </a:rPr>
              <a:t>Keras</a:t>
            </a:r>
            <a:r>
              <a:rPr lang="en-US" sz="800" dirty="0">
                <a:hlinkClick r:id="rId2"/>
              </a:rPr>
              <a:t> - MachineLearningMastery.com</a:t>
            </a:r>
            <a:endParaRPr lang="en-US" sz="800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sz="800" dirty="0"/>
              <a:t>                                 </a:t>
            </a:r>
            <a:r>
              <a:rPr lang="en-US" sz="800" dirty="0">
                <a:hlinkClick r:id="rId3"/>
              </a:rPr>
              <a:t>https://www.researchgate.net/publication/373185472_Epileptic_Seizure_Detection_Based_on_Semi-supervised_Generative_Adversarial_Network</a:t>
            </a:r>
            <a:endParaRPr lang="en-US" sz="800" dirty="0"/>
          </a:p>
          <a:p>
            <a:pPr marL="101600" lvl="0" indent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sz="800" dirty="0"/>
          </a:p>
          <a:p>
            <a:endParaRPr lang="en-IN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160E4-4D37-0715-1485-5D64CF50F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7B98338-3E84-1015-348E-A178E2650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056" b="795"/>
          <a:stretch/>
        </p:blipFill>
        <p:spPr>
          <a:xfrm>
            <a:off x="5545873" y="651444"/>
            <a:ext cx="3293327" cy="1611787"/>
          </a:xfrm>
          <a:prstGeom prst="rect">
            <a:avLst/>
          </a:prstGeom>
        </p:spPr>
      </p:pic>
      <p:pic>
        <p:nvPicPr>
          <p:cNvPr id="10" name="Picture 9" descr="A screenshot of a math test&#10;&#10;Description automatically generated">
            <a:extLst>
              <a:ext uri="{FF2B5EF4-FFF2-40B4-BE49-F238E27FC236}">
                <a16:creationId xmlns:a16="http://schemas.microsoft.com/office/drawing/2014/main" id="{DDB39939-9A44-6690-4078-C47B5CFC5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262" y="2497421"/>
            <a:ext cx="6319025" cy="1715184"/>
          </a:xfrm>
          <a:prstGeom prst="rect">
            <a:avLst/>
          </a:prstGeom>
        </p:spPr>
      </p:pic>
      <p:pic>
        <p:nvPicPr>
          <p:cNvPr id="12" name="Picture 11" descr="A white box with black text&#10;&#10;Description automatically generated">
            <a:extLst>
              <a:ext uri="{FF2B5EF4-FFF2-40B4-BE49-F238E27FC236}">
                <a16:creationId xmlns:a16="http://schemas.microsoft.com/office/drawing/2014/main" id="{8205B7C2-F401-A59D-BB42-D25F321789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47"/>
          <a:stretch/>
        </p:blipFill>
        <p:spPr>
          <a:xfrm>
            <a:off x="587902" y="624469"/>
            <a:ext cx="4757854" cy="130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0d8a9ac4b_0_8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cxnSp>
        <p:nvCxnSpPr>
          <p:cNvPr id="119" name="Google Shape;119;g250d8a9ac4b_0_8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0" name="Google Shape;120;g250d8a9ac4b_0_8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Project Links</a:t>
            </a:r>
            <a:endParaRPr/>
          </a:p>
        </p:txBody>
      </p:sp>
      <p:sp>
        <p:nvSpPr>
          <p:cNvPr id="121" name="Google Shape;121;g250d8a9ac4b_0_8"/>
          <p:cNvSpPr txBox="1">
            <a:spLocks noGrp="1"/>
          </p:cNvSpPr>
          <p:nvPr>
            <p:ph type="body" idx="1"/>
          </p:nvPr>
        </p:nvSpPr>
        <p:spPr>
          <a:xfrm>
            <a:off x="304800" y="957250"/>
            <a:ext cx="79818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n-IN" dirty="0"/>
              <a:t>Medium : </a:t>
            </a:r>
            <a:r>
              <a:rPr lang="en-IN" sz="1000" dirty="0">
                <a:hlinkClick r:id="rId3"/>
              </a:rPr>
              <a:t>https://axshay007.medium.com/deep-convolutional-gans-for-melanoma-detection-a-semi-supervised-learning-            approach-47f290c1a802</a:t>
            </a:r>
            <a:endParaRPr lang="en-IN" sz="1000" dirty="0"/>
          </a:p>
          <a:p>
            <a:pPr marL="457200" lvl="0" indent="-3556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n-IN" dirty="0"/>
              <a:t>GitHub : </a:t>
            </a:r>
            <a:r>
              <a:rPr lang="en-IN" sz="1000" dirty="0">
                <a:hlinkClick r:id="rId4"/>
              </a:rPr>
              <a:t>https://github.com/axshay007/Semi-Supervised-Learning-through-GANs.git</a:t>
            </a:r>
            <a:endParaRPr lang="en-IN" sz="1000" dirty="0"/>
          </a:p>
          <a:p>
            <a:pPr marL="457200" lvl="0" indent="-355600" algn="ctr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endParaRPr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5E46B-0C5A-09D5-FA53-D21B5D9F9D3B}"/>
              </a:ext>
            </a:extLst>
          </p:cNvPr>
          <p:cNvSpPr txBox="1"/>
          <p:nvPr/>
        </p:nvSpPr>
        <p:spPr>
          <a:xfrm>
            <a:off x="3139997" y="2743200"/>
            <a:ext cx="4594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>
                <a:latin typeface="Colonna MT" panose="04020805060202030203" pitchFamily="82" charset="0"/>
              </a:rPr>
              <a:t>Thankyou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-190500" y="0"/>
            <a:ext cx="941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5" name="Google Shape;135;p7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8610600" y="4705350"/>
            <a:ext cx="381000" cy="3639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093834">
            <a:off x="-1351692" y="-341884"/>
            <a:ext cx="4189629" cy="244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2700754">
            <a:off x="5926798" y="2601165"/>
            <a:ext cx="5190308" cy="296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800" y="1972275"/>
            <a:ext cx="24860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>
            <a:spLocks noGrp="1"/>
          </p:cNvSpPr>
          <p:nvPr>
            <p:ph type="subTitle" idx="1"/>
          </p:nvPr>
        </p:nvSpPr>
        <p:spPr>
          <a:xfrm>
            <a:off x="1565273" y="3374378"/>
            <a:ext cx="58935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 sz="2400" dirty="0">
                <a:solidFill>
                  <a:schemeClr val="tx1"/>
                </a:solidFill>
              </a:rPr>
              <a:t>Akshay Pratap Singh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title"/>
          </p:nvPr>
        </p:nvSpPr>
        <p:spPr>
          <a:xfrm>
            <a:off x="1505800" y="2061000"/>
            <a:ext cx="71805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0" dirty="0">
                <a:solidFill>
                  <a:schemeClr val="tx1"/>
                </a:solidFill>
                <a:latin typeface="-apple-system"/>
              </a:rPr>
              <a:t>Semi Supervised Learning through GANs</a:t>
            </a:r>
            <a:endParaRPr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866E-4FF3-1924-C4B5-4F4B513D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of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CD61B-CBC6-04CA-F027-C68ABADDA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101600" indent="0">
              <a:buNone/>
            </a:pPr>
            <a:r>
              <a:rPr lang="en-IN" b="1" dirty="0"/>
              <a:t>1.  Background</a:t>
            </a:r>
          </a:p>
          <a:p>
            <a:pPr marL="101600" indent="0">
              <a:buNone/>
            </a:pPr>
            <a:r>
              <a:rPr lang="en-IN" b="1" dirty="0"/>
              <a:t>2.  Project Definition</a:t>
            </a:r>
          </a:p>
          <a:p>
            <a:pPr marL="101600" indent="0">
              <a:buNone/>
            </a:pPr>
            <a:r>
              <a:rPr lang="en-IN" b="1" dirty="0"/>
              <a:t>                I.     Project Summary</a:t>
            </a:r>
          </a:p>
          <a:p>
            <a:pPr marL="101600" indent="0">
              <a:buNone/>
            </a:pPr>
            <a:r>
              <a:rPr lang="en-IN" b="1" dirty="0"/>
              <a:t>                II.    Project Potential</a:t>
            </a:r>
          </a:p>
          <a:p>
            <a:pPr marL="101600" indent="0">
              <a:buNone/>
            </a:pPr>
            <a:r>
              <a:rPr lang="en-IN" b="1" dirty="0"/>
              <a:t>                III.   Topic Applied</a:t>
            </a:r>
          </a:p>
          <a:p>
            <a:pPr marL="101600" indent="0">
              <a:buNone/>
            </a:pPr>
            <a:r>
              <a:rPr lang="en-IN" b="1" dirty="0"/>
              <a:t>                IV.   What I learned</a:t>
            </a:r>
          </a:p>
          <a:p>
            <a:pPr marL="101600" indent="0">
              <a:buNone/>
            </a:pPr>
            <a:r>
              <a:rPr lang="en-IN" b="1" dirty="0"/>
              <a:t>3.  Steps Applied</a:t>
            </a:r>
          </a:p>
          <a:p>
            <a:pPr marL="101600" indent="0">
              <a:buNone/>
            </a:pPr>
            <a:r>
              <a:rPr lang="en-IN" b="1" dirty="0"/>
              <a:t>4.  Project Example</a:t>
            </a:r>
          </a:p>
          <a:p>
            <a:pPr marL="101600" indent="0">
              <a:buNone/>
            </a:pPr>
            <a:r>
              <a:rPr lang="en-IN" b="1" dirty="0"/>
              <a:t>5.  Model evaluation and accuracy</a:t>
            </a:r>
          </a:p>
          <a:p>
            <a:pPr marL="101600" indent="0">
              <a:buNone/>
            </a:pPr>
            <a:r>
              <a:rPr lang="en-IN" b="1" dirty="0"/>
              <a:t>6.  Project Links</a:t>
            </a:r>
          </a:p>
          <a:p>
            <a:pPr marL="101600" indent="0">
              <a:buNone/>
            </a:pPr>
            <a:endParaRPr lang="en-IN" dirty="0"/>
          </a:p>
          <a:p>
            <a:pPr marL="10160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5A613-1FAA-CEB4-3B70-7505A85E21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1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cxnSp>
        <p:nvCxnSpPr>
          <p:cNvPr id="83" name="Google Shape;83;p3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3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85" name="Google Shape;85;p3"/>
          <p:cNvSpPr txBox="1">
            <a:spLocks noGrp="1"/>
          </p:cNvSpPr>
          <p:nvPr>
            <p:ph type="body" idx="1"/>
          </p:nvPr>
        </p:nvSpPr>
        <p:spPr>
          <a:xfrm>
            <a:off x="304800" y="512964"/>
            <a:ext cx="8534400" cy="426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lvl="0" indent="0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ct val="168421"/>
              <a:buNone/>
            </a:pPr>
            <a:endParaRPr lang="en-US" sz="1600" b="1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❑"/>
            </a:pPr>
            <a:r>
              <a:rPr lang="en-US" sz="19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Academic Background :</a:t>
            </a:r>
            <a:r>
              <a:rPr lang="en-US" sz="160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Bachelors</a:t>
            </a:r>
            <a:r>
              <a:rPr lang="en-US" sz="1400" dirty="0"/>
              <a:t> in Computer Science and information Technology(ongoing).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❑"/>
            </a:pPr>
            <a:endParaRPr lang="en-US" sz="1400" b="1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Noto Sans Symbols"/>
              <a:buChar char="❑"/>
            </a:pPr>
            <a:r>
              <a:rPr lang="en-US" sz="19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Aspiration : </a:t>
            </a:r>
            <a:r>
              <a:rPr lang="en-US" sz="14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Scientist (Specialization in GenAI), Data Analyst.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Noto Sans Symbols"/>
              <a:buChar char="❑"/>
            </a:pPr>
            <a:endParaRPr lang="en-US" sz="14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Noto Sans Symbols"/>
              <a:buChar char="❑"/>
            </a:pPr>
            <a:r>
              <a:rPr lang="en-US" sz="1800" b="1" dirty="0"/>
              <a:t>Experience</a:t>
            </a:r>
            <a:r>
              <a:rPr lang="en-US" sz="1600" b="1" dirty="0"/>
              <a:t> : </a:t>
            </a:r>
            <a:r>
              <a:rPr lang="en-US" sz="1400" dirty="0"/>
              <a:t>2+ years of experience in Data Space.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400" dirty="0"/>
              <a:t>  Python, SQL, TensorFlow.               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400" dirty="0"/>
              <a:t>  Machine Learning, Deep Learning, CNN, RNN.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Arial" panose="020B0604020202020204" pitchFamily="34" charset="0"/>
              <a:buChar char="•"/>
            </a:pPr>
            <a:r>
              <a:rPr lang="en-US" sz="1400" dirty="0"/>
              <a:t>  AWS, ETL.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Noto Sans Symbols"/>
              <a:buChar char="❑"/>
            </a:pPr>
            <a:endParaRPr lang="en-US" sz="16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Noto Sans Symbols"/>
              <a:buChar char="❑"/>
            </a:pPr>
            <a:r>
              <a:rPr lang="en-US" sz="1800" b="1" dirty="0"/>
              <a:t>Profile :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None/>
            </a:pPr>
            <a:r>
              <a:rPr lang="en-US" b="1" dirty="0"/>
              <a:t>      </a:t>
            </a: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https://www.linkedin.com/in/axshay007/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None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       https://github.com/axshay007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None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       https://medium.com/@axshay007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None/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       https://www.kaggle.com/axshay007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900"/>
              <a:buFont typeface="Noto Sans Symbols"/>
              <a:buChar char="❑"/>
            </a:pPr>
            <a:endParaRPr lang="en-US"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endParaRPr lang="en-US"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endParaRPr lang="en-US" sz="11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sldNum" idx="12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cxnSp>
        <p:nvCxnSpPr>
          <p:cNvPr id="92" name="Google Shape;92;p4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w="25400" cap="flat" cmpd="sng">
            <a:solidFill>
              <a:srgbClr val="FAE0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304800" y="41007"/>
            <a:ext cx="74295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Project Definition</a:t>
            </a: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304800" y="683943"/>
            <a:ext cx="7981800" cy="409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01600" lvl="0" indent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b="1" u="sng" dirty="0"/>
              <a:t>Project Summary</a:t>
            </a:r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400" dirty="0"/>
              <a:t>Develop a deep learning model for classifying malignant vs. benign images from low-res cellphone photos.</a:t>
            </a:r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400" dirty="0"/>
              <a:t>Utilize semi-supervised learning and data augmentation on a limited labeled dataset.</a:t>
            </a:r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400" dirty="0"/>
              <a:t>Train a DCGAN to create realistic mole-like images and classify labeled malignant and benign images.</a:t>
            </a:r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400" dirty="0"/>
              <a:t>The project aims to produce a highly accurate and generalizable model for early melanoma detection in low-res photos via a mobile app.</a:t>
            </a:r>
          </a:p>
          <a:p>
            <a:pPr marL="101600" lvl="0" indent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IN" b="1" u="sng" dirty="0"/>
              <a:t>Potential Impact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The model could enhance early melanoma detection from low-res photos, enabling a global mobile app, especially beneficial in areas with limited healthcare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Beyond melanoma, it offers opportunities to create models for medical imaging in data-scarce scenarios, fostering innovative disease diagnosis and treatment methods.</a:t>
            </a:r>
            <a:endParaRPr lang="en-IN" sz="1400" dirty="0"/>
          </a:p>
          <a:p>
            <a:pPr marL="101600" lvl="0" indent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IN" b="1" u="sng" dirty="0"/>
          </a:p>
          <a:p>
            <a:pPr marL="101600" lvl="0" indent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b="1" u="sng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A2D66-036B-B58B-3922-4D07D1E7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602166"/>
            <a:ext cx="8586439" cy="4282067"/>
          </a:xfrm>
        </p:spPr>
        <p:txBody>
          <a:bodyPr>
            <a:normAutofit fontScale="32500" lnSpcReduction="20000"/>
          </a:bodyPr>
          <a:lstStyle/>
          <a:p>
            <a:pPr algn="l">
              <a:buFont typeface="Wingdings" panose="05000000000000000000" pitchFamily="2" charset="2"/>
              <a:buChar char="q"/>
            </a:pPr>
            <a:r>
              <a:rPr lang="en-US" sz="4800" b="1" dirty="0"/>
              <a:t>Data Science Topic Applied:</a:t>
            </a:r>
            <a:r>
              <a:rPr lang="en-US" b="1" dirty="0"/>
              <a:t> </a:t>
            </a:r>
          </a:p>
          <a:p>
            <a:pPr marL="101600" indent="0" algn="l">
              <a:buNone/>
            </a:pPr>
            <a:r>
              <a:rPr lang="en-US" sz="3200" dirty="0"/>
              <a:t>            </a:t>
            </a:r>
            <a:r>
              <a:rPr lang="en-US" sz="3700" dirty="0"/>
              <a:t>Semi-supervised Learning</a:t>
            </a:r>
          </a:p>
          <a:p>
            <a:pPr marL="101600" indent="0" algn="l">
              <a:buNone/>
            </a:pPr>
            <a:endParaRPr lang="en-US" sz="3700" b="1" dirty="0"/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q"/>
            </a:pPr>
            <a:r>
              <a:rPr lang="en-US" sz="4800" b="1" dirty="0"/>
              <a:t>What I Learned:-</a:t>
            </a:r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3200" dirty="0"/>
              <a:t>Semi-supervised learning is a machine learning approach that can be used to train models with limited labeled data and a large amount of unlabeled data. </a:t>
            </a:r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3200" dirty="0"/>
              <a:t>DCGANs (Deep Convolutional GANs) can be used to generate synthetic mole-like images that can be used to augment the labeled training data. The discriminator of a DCGAN can be trained to classify benign and malignant moles, even when trained on a limited dataset</a:t>
            </a:r>
            <a:r>
              <a:rPr lang="en-US" dirty="0"/>
              <a:t>.</a:t>
            </a:r>
          </a:p>
          <a:p>
            <a:pPr marL="101600" lvl="0" indent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101600" lvl="0" indent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sz="4900" b="1" dirty="0"/>
              <a:t>Benefits:-</a:t>
            </a:r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3000" dirty="0"/>
              <a:t>Semi-supervised learning can be used to train a model with limited labeled data training data, which can improve the performance of the model.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sz="3000" dirty="0"/>
              <a:t>The discriminator of a DCGAN can be trained to classify images eve, which is often the case for medical imaging data.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sz="3000" dirty="0"/>
              <a:t>DCGANs can be used to generate synthetic images that can be used to augment the labeled n when trained on a limited dataset, which makes it suitable for use in a mobile app.</a:t>
            </a:r>
          </a:p>
          <a:p>
            <a:pPr marL="101600" lvl="0" indent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sz="4000" b="1" dirty="0"/>
              <a:t>Challenges:-</a:t>
            </a:r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3000" dirty="0"/>
              <a:t>It can be difficult to collect a large dataset of labeled mole images.</a:t>
            </a:r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3000" dirty="0"/>
              <a:t>Training a DCGAN can be computationally expensive.</a:t>
            </a:r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3000" dirty="0"/>
              <a:t>It can be difficult to tune the hyperparameters of the DCGAN and the discriminator to achieve good performance.</a:t>
            </a:r>
          </a:p>
          <a:p>
            <a:pPr marL="10160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CF0E6-BA71-B00E-5357-D98731C9D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3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9F54-3950-5FBF-52F3-F4F916E82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0772"/>
            <a:ext cx="7429500" cy="851521"/>
          </a:xfrm>
        </p:spPr>
        <p:txBody>
          <a:bodyPr/>
          <a:lstStyle/>
          <a:p>
            <a:r>
              <a:rPr lang="en-US" sz="1800" b="1" dirty="0"/>
              <a:t>Steps Applied:-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800" dirty="0"/>
              <a:t> </a:t>
            </a:r>
            <a:br>
              <a:rPr lang="en-US" sz="1800" dirty="0"/>
            </a:br>
            <a:r>
              <a:rPr lang="en-US" sz="1400" u="sng" dirty="0"/>
              <a:t>Step 1 </a:t>
            </a:r>
            <a:r>
              <a:rPr lang="en-US" sz="1200" dirty="0"/>
              <a:t>:</a:t>
            </a:r>
            <a:br>
              <a:rPr lang="en-US" sz="18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CC399-D814-255D-B700-0E67671FD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877229"/>
            <a:ext cx="7981800" cy="3821151"/>
          </a:xfrm>
        </p:spPr>
        <p:txBody>
          <a:bodyPr>
            <a:normAutofit/>
          </a:bodyPr>
          <a:lstStyle/>
          <a:p>
            <a:pPr marL="101600" lvl="0" indent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r>
              <a:rPr lang="en-US" sz="1200" dirty="0">
                <a:solidFill>
                  <a:schemeClr val="tx1"/>
                </a:solidFill>
              </a:rPr>
              <a:t>Collect a dataset of labeled and unlabeled mole images.</a:t>
            </a:r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01600" lvl="0" indent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None/>
            </a:pPr>
            <a:endParaRPr lang="en-US" sz="2000" dirty="0"/>
          </a:p>
          <a:p>
            <a:pPr marL="101600" indent="0" algn="ctr">
              <a:buNone/>
            </a:pPr>
            <a:endParaRPr lang="en-IN" sz="1000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101600" indent="0" algn="ctr">
              <a:buNone/>
            </a:pPr>
            <a:endParaRPr lang="en-IN" sz="1000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101600" indent="0" algn="ctr">
              <a:buNone/>
            </a:pPr>
            <a:endParaRPr lang="en-IN" sz="1200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101600" indent="0" algn="ctr">
              <a:buNone/>
            </a:pPr>
            <a:r>
              <a:rPr lang="en-IN" sz="1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32x32 pixel photos of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melanocytic nevi (moles)</a:t>
            </a:r>
          </a:p>
          <a:p>
            <a:r>
              <a:rPr lang="en-IN" sz="1300" u="sng" dirty="0">
                <a:solidFill>
                  <a:schemeClr val="tx1"/>
                </a:solidFill>
              </a:rPr>
              <a:t>Data Sources : </a:t>
            </a:r>
          </a:p>
          <a:p>
            <a:pPr marL="101600" indent="0">
              <a:buNone/>
            </a:pPr>
            <a:r>
              <a:rPr lang="en-IN" sz="1300" dirty="0">
                <a:solidFill>
                  <a:schemeClr val="tx1"/>
                </a:solidFill>
                <a:latin typeface="Roboto" panose="02000000000000000000" pitchFamily="2" charset="0"/>
              </a:rPr>
              <a:t>              L</a:t>
            </a:r>
            <a:r>
              <a:rPr lang="en-IN" sz="13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abelled as Benign or Malignant : </a:t>
            </a:r>
            <a:r>
              <a:rPr lang="en-IN" sz="800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hlinkClick r:id="rId2"/>
              </a:rPr>
              <a:t>https://dataverse.harvard.edu/dataset.xhtml?persistentId=doi:10.7910/DVN/DBW86T</a:t>
            </a:r>
            <a:endParaRPr lang="en-IN" sz="800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101600" indent="0">
              <a:buNone/>
            </a:pPr>
            <a:r>
              <a:rPr lang="en-IN" sz="1300" dirty="0">
                <a:solidFill>
                  <a:schemeClr val="tx1"/>
                </a:solidFill>
                <a:latin typeface="Roboto" panose="02000000000000000000" pitchFamily="2" charset="0"/>
              </a:rPr>
              <a:t>              Unlabelled data : </a:t>
            </a:r>
            <a:r>
              <a:rPr lang="en-IN" sz="800" dirty="0">
                <a:solidFill>
                  <a:schemeClr val="tx1"/>
                </a:solidFill>
                <a:latin typeface="Roboto" panose="02000000000000000000" pitchFamily="2" charset="0"/>
                <a:hlinkClick r:id="rId3"/>
              </a:rPr>
              <a:t>https://drive.google.com/file/d/1q6VtRcldzXkYHVrYaHw24MIoEXzicpLO/view?usp=sharing</a:t>
            </a:r>
            <a:endParaRPr lang="en-IN" sz="800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101600" indent="0" algn="ctr"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101600" indent="0" algn="ctr">
              <a:buNone/>
            </a:pPr>
            <a:endParaRPr lang="en-US" sz="2000" dirty="0"/>
          </a:p>
          <a:p>
            <a:pPr lvl="0" algn="just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10160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4FC61-6A25-4254-EF4E-B66B93CCC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326DF-3FCC-3E9D-96E7-2F7F2FA17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941" y="1345580"/>
            <a:ext cx="5107259" cy="18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7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C76D-5404-9AB7-7DA0-6B2BE26D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8467"/>
            <a:ext cx="7612566" cy="505521"/>
          </a:xfrm>
        </p:spPr>
        <p:txBody>
          <a:bodyPr/>
          <a:lstStyle/>
          <a:p>
            <a:pPr lvl="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</a:pPr>
            <a:r>
              <a:rPr lang="en-US" sz="1400" i="0" u="sng" dirty="0">
                <a:solidFill>
                  <a:schemeClr val="tx1"/>
                </a:solidFill>
                <a:effectLst/>
                <a:latin typeface="Inter" panose="020B0604020202020204" charset="0"/>
                <a:ea typeface="Inter" panose="020B0604020202020204" charset="0"/>
              </a:rPr>
              <a:t>Step 2 </a:t>
            </a:r>
            <a:r>
              <a:rPr lang="en-US" sz="1400" i="0" dirty="0">
                <a:solidFill>
                  <a:schemeClr val="tx1"/>
                </a:solidFill>
                <a:effectLst/>
                <a:latin typeface="Google Sans"/>
              </a:rPr>
              <a:t>: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Google Sans"/>
              </a:rPr>
              <a:t>Use GANs model to generate realistic images of moles using </a:t>
            </a:r>
            <a:r>
              <a:rPr lang="en-US" sz="1200" b="0" dirty="0">
                <a:solidFill>
                  <a:schemeClr val="tx1"/>
                </a:solidFill>
              </a:rPr>
              <a:t>generator and discriminator.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0C2A8-A98B-1D47-B40F-F05B06CEDF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A diagram of a sample&#10;&#10;Description automatically generated">
            <a:extLst>
              <a:ext uri="{FF2B5EF4-FFF2-40B4-BE49-F238E27FC236}">
                <a16:creationId xmlns:a16="http://schemas.microsoft.com/office/drawing/2014/main" id="{EBCD05C8-855E-BEAE-3C65-C90DA086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557212"/>
            <a:ext cx="80962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09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E873-49D8-E6FC-E732-B749E39F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985" y="0"/>
            <a:ext cx="6341326" cy="505521"/>
          </a:xfrm>
        </p:spPr>
        <p:txBody>
          <a:bodyPr/>
          <a:lstStyle/>
          <a:p>
            <a:r>
              <a:rPr lang="en-IN" sz="1400" u="sng" dirty="0"/>
              <a:t>Step 3 </a:t>
            </a:r>
            <a:r>
              <a:rPr lang="en-IN" sz="1400" dirty="0"/>
              <a:t>:</a:t>
            </a:r>
            <a:r>
              <a:rPr lang="en-IN" sz="1200" b="0" dirty="0"/>
              <a:t>  </a:t>
            </a:r>
            <a:r>
              <a:rPr lang="en-US" sz="1200" b="0" dirty="0">
                <a:solidFill>
                  <a:schemeClr val="tx1"/>
                </a:solidFill>
              </a:rPr>
              <a:t>Train a generator of DCGAN to generate synthetic mole-like images.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IN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C30FEC-FD8B-1AC1-A711-2FB56455F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A1EC5FEA-307A-239B-B4E3-86975909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76" y="349406"/>
            <a:ext cx="7019880" cy="3636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9B9510-C1C3-D6A1-7CC6-359871523F9E}"/>
              </a:ext>
            </a:extLst>
          </p:cNvPr>
          <p:cNvSpPr txBox="1"/>
          <p:nvPr/>
        </p:nvSpPr>
        <p:spPr>
          <a:xfrm>
            <a:off x="996176" y="4070182"/>
            <a:ext cx="73895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Get a new random noise vector z and, using the Generator network, synthesize a fake example x ^ *.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Use the Discriminator network to classify x ^ *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Compute the classification error and backpropagate the error to update the Generator weights and biases, seeking to maximize the Discriminator's error.</a:t>
            </a:r>
          </a:p>
          <a:p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217903001"/>
      </p:ext>
    </p:extLst>
  </p:cSld>
  <p:clrMapOvr>
    <a:masterClrMapping/>
  </p:clrMapOvr>
</p:sld>
</file>

<file path=ppt/theme/theme1.xml><?xml version="1.0" encoding="utf-8"?>
<a:theme xmlns:a="http://schemas.openxmlformats.org/drawingml/2006/main" name="Kaggle">
  <a:themeElements>
    <a:clrScheme name="Custom 1">
      <a:dk1>
        <a:srgbClr val="262626"/>
      </a:dk1>
      <a:lt1>
        <a:srgbClr val="FFFFFF"/>
      </a:lt1>
      <a:dk2>
        <a:srgbClr val="595959"/>
      </a:dk2>
      <a:lt2>
        <a:srgbClr val="FFFFFF"/>
      </a:lt2>
      <a:accent1>
        <a:srgbClr val="20BEFF"/>
      </a:accent1>
      <a:accent2>
        <a:srgbClr val="FF9953"/>
      </a:accent2>
      <a:accent3>
        <a:srgbClr val="FF1379"/>
      </a:accent3>
      <a:accent4>
        <a:srgbClr val="FFE113"/>
      </a:accent4>
      <a:accent5>
        <a:srgbClr val="0580B2"/>
      </a:accent5>
      <a:accent6>
        <a:srgbClr val="05DE89"/>
      </a:accent6>
      <a:hlink>
        <a:srgbClr val="20BEFF"/>
      </a:hlink>
      <a:folHlink>
        <a:srgbClr val="0580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3988</TotalTime>
  <Words>1045</Words>
  <Application>Microsoft Office PowerPoint</Application>
  <PresentationFormat>On-screen Show (16:9)</PresentationFormat>
  <Paragraphs>151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Verdana</vt:lpstr>
      <vt:lpstr>Arial</vt:lpstr>
      <vt:lpstr>Open Sans</vt:lpstr>
      <vt:lpstr>Calibri</vt:lpstr>
      <vt:lpstr>Noto Sans Symbols</vt:lpstr>
      <vt:lpstr>Inter</vt:lpstr>
      <vt:lpstr>Google Sans</vt:lpstr>
      <vt:lpstr>Colonna MT</vt:lpstr>
      <vt:lpstr>-apple-system</vt:lpstr>
      <vt:lpstr>Wingdings</vt:lpstr>
      <vt:lpstr>Roboto</vt:lpstr>
      <vt:lpstr>Kaggle</vt:lpstr>
      <vt:lpstr>KaggleX- Showcase  Oct 2023</vt:lpstr>
      <vt:lpstr>Semi Supervised Learning through GANs</vt:lpstr>
      <vt:lpstr>Table of Content</vt:lpstr>
      <vt:lpstr>Background</vt:lpstr>
      <vt:lpstr>Project Definition</vt:lpstr>
      <vt:lpstr>PowerPoint Presentation</vt:lpstr>
      <vt:lpstr>Steps Applied:-    Step 1 : </vt:lpstr>
      <vt:lpstr>Step 2 : Use GANs model to generate realistic images of moles using generator and discriminator.</vt:lpstr>
      <vt:lpstr>Step 3 :  Train a generator of DCGAN to generate synthetic mole-like images. </vt:lpstr>
      <vt:lpstr>Step 4 : Augment the labeled training data with the synthetic images. </vt:lpstr>
      <vt:lpstr>Step 5 : Train the discriminator of the DCGAN to classify benign and malignant moles. </vt:lpstr>
      <vt:lpstr>  Step 6 : Deploy the trained discriminator to a mobile app. </vt:lpstr>
      <vt:lpstr>Model evaluation and accuracy</vt:lpstr>
      <vt:lpstr>  </vt:lpstr>
      <vt:lpstr>Project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KaggleX- Showcase  Oct 2023</dc:title>
  <cp:lastModifiedBy>akshay096@gmail.com</cp:lastModifiedBy>
  <cp:revision>20</cp:revision>
  <dcterms:modified xsi:type="dcterms:W3CDTF">2023-11-01T11:12:50Z</dcterms:modified>
</cp:coreProperties>
</file>